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9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6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6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44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77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0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51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4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7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33FEF-4264-424B-9126-178D4E9A9C6C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C1FC3-128D-4E34-80C3-59FBF70A6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3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9" y="3381226"/>
            <a:ext cx="2514600" cy="13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When you’re reading and a character</a:t>
            </a: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Contrasts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says or does something that’s 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and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		opposite (contradicts) what he has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Contradictions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been saying or doing all along.</a:t>
            </a:r>
          </a:p>
          <a:p>
            <a:pPr marL="0" indent="0">
              <a:buNone/>
            </a:pPr>
            <a:endParaRPr lang="en-US" sz="24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You should STOP and ask yourself: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“Why is the character doing that?”</a:t>
            </a:r>
          </a:p>
          <a:p>
            <a:pPr marL="0" indent="0">
              <a:buNone/>
            </a:pPr>
            <a:endParaRPr lang="en-US" sz="29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	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The answers could help you make a prediction or make an inference about the plot and conflict.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30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endParaRPr lang="en-US" sz="3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779" y="1410269"/>
            <a:ext cx="2133600" cy="1371600"/>
          </a:xfrm>
          <a:prstGeom prst="rect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79779" y="2793242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13379" y="2781869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7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45" y="2971800"/>
            <a:ext cx="1739707" cy="9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Words of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When you’re reading and a character</a:t>
            </a:r>
          </a:p>
          <a:p>
            <a:pPr marL="0" indent="0">
              <a:buNone/>
            </a:pPr>
            <a:r>
              <a:rPr lang="en-US" sz="2500" dirty="0" smtClean="0">
                <a:latin typeface="MV Boli" pitchFamily="2" charset="0"/>
                <a:cs typeface="MV Boli" pitchFamily="2" charset="0"/>
              </a:rPr>
              <a:t>   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the 		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 (who’s probably older and lots wiser) </a:t>
            </a:r>
            <a:endParaRPr lang="en-US" sz="2500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Wiser		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 takes the main character aside and 	</a:t>
            </a:r>
            <a:endParaRPr lang="en-US" sz="25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		gives serious advice,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</a:p>
          <a:p>
            <a:pPr marL="0" indent="0">
              <a:buNone/>
            </a:pPr>
            <a:endParaRPr lang="en-US" sz="19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You should STOP and ask yourself: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“What’s the life lesson, and how might it affect the character?”</a:t>
            </a:r>
          </a:p>
          <a:p>
            <a:pPr marL="0" indent="0">
              <a:buNone/>
            </a:pPr>
            <a:endParaRPr lang="en-US" sz="16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Whatever the lesson is, you’ve probably found a theme for the story.</a:t>
            </a:r>
            <a:endParaRPr lang="en-US" sz="3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10800000">
            <a:off x="76200" y="998562"/>
            <a:ext cx="2133600" cy="1744638"/>
          </a:xfrm>
          <a:prstGeom prst="triangle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1828800"/>
            <a:ext cx="0" cy="182880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1870881"/>
            <a:ext cx="0" cy="1786719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65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9" y="2819400"/>
            <a:ext cx="2324100" cy="13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4360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Again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When you’re reading 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and you notice</a:t>
            </a:r>
            <a:endParaRPr lang="en-US" sz="25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itchFamily="2" charset="0"/>
                <a:cs typeface="MV Boli" pitchFamily="2" charset="0"/>
              </a:rPr>
              <a:t>   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and</a:t>
            </a:r>
            <a:r>
              <a:rPr lang="en-US" sz="25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a word, phrase, object, or situation </a:t>
            </a:r>
            <a:endParaRPr lang="en-US" sz="2500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  Again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mentioned over and over,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</a:p>
          <a:p>
            <a:pPr marL="0" indent="0">
              <a:buNone/>
            </a:pPr>
            <a:endParaRPr lang="en-US" sz="19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You should STOP and ask yourself: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“Why does this keep showing up 					again and again?”</a:t>
            </a:r>
            <a:endParaRPr lang="en-US" sz="2900" b="1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The answers will tell you about the theme and conflict, or they might foreshadow what will happen later.</a:t>
            </a:r>
            <a:endParaRPr lang="en-US" sz="3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9779" y="990600"/>
            <a:ext cx="2133600" cy="1371600"/>
          </a:xfrm>
          <a:prstGeom prst="rect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86603" y="2341160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13379" y="2362200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15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45" y="2895600"/>
            <a:ext cx="1687709" cy="101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4360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Aha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When 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you’re reading 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and suddenly a </a:t>
            </a:r>
            <a:endParaRPr lang="en-US" sz="25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Moment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character realizes, understands, or finally </a:t>
            </a:r>
            <a:endParaRPr lang="en-US" sz="2500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  </a:t>
            </a:r>
            <a:r>
              <a:rPr lang="en-US" sz="25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figures something out,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5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endParaRPr lang="en-US" sz="24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endParaRPr lang="en-US" sz="19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You should STOP and ask yourself: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“How might this change things?”</a:t>
            </a:r>
            <a:endParaRPr lang="en-US" sz="2900" b="1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If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the character figured out a problem, you probably just learned about the conflict.  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If the character understood a life lesson, you probably just learned the theme.</a:t>
            </a:r>
            <a:endParaRPr lang="en-US" sz="3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81000" y="838200"/>
            <a:ext cx="1447800" cy="1752600"/>
          </a:xfrm>
          <a:prstGeom prst="ellipse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90099" y="1981200"/>
            <a:ext cx="0" cy="182880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99230" y="1981200"/>
            <a:ext cx="0" cy="182880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123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" y="3289679"/>
            <a:ext cx="2362199" cy="9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When you’re reading and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the 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Memory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author interrupts the action to          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Moment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tell you a m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emory.</a:t>
            </a:r>
            <a:endParaRPr lang="en-US" sz="28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endParaRPr lang="en-US" sz="24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MV Boli" pitchFamily="2" charset="0"/>
                <a:cs typeface="MV Boli" pitchFamily="2" charset="0"/>
              </a:rPr>
              <a:t>	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You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should STOP and ask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							yourself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“Why might this memory be 					important?”</a:t>
            </a:r>
          </a:p>
          <a:p>
            <a:pPr marL="0" indent="0">
              <a:buNone/>
            </a:pPr>
            <a:endParaRPr lang="en-US" sz="29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The answers will tell yo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u about the theme, conflict, or might foreshadow what will happen later in the story.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143000"/>
            <a:ext cx="2133600" cy="1371600"/>
          </a:xfrm>
          <a:prstGeom prst="rect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52400" y="2514600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93804" y="2484557"/>
            <a:ext cx="0" cy="1550158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739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HughesL\AppData\Local\Microsoft\Windows\Temporary Internet Files\Content.IE5\S7M3333J\MP9004331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28" y="3124200"/>
            <a:ext cx="1712742" cy="9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STOP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and Notice and Note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Tough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		When you’re reading and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the </a:t>
            </a:r>
            <a:endParaRPr lang="en-US" sz="28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MV Boli" pitchFamily="2" charset="0"/>
                <a:cs typeface="MV Boli" pitchFamily="2" charset="0"/>
              </a:rPr>
              <a:t>  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Questions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character asks himself</a:t>
            </a:r>
            <a:endParaRPr lang="en-US" sz="2800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  </a:t>
            </a:r>
            <a:r>
              <a:rPr lang="en-US" sz="28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a really difficult question</a:t>
            </a:r>
            <a:endParaRPr lang="en-US" sz="2800" dirty="0" smtClean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	</a:t>
            </a:r>
          </a:p>
          <a:p>
            <a:pPr marL="0" indent="0">
              <a:buNone/>
            </a:pPr>
            <a:endParaRPr lang="en-US" sz="2000" dirty="0"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MV Boli" pitchFamily="2" charset="0"/>
                <a:cs typeface="MV Boli" pitchFamily="2" charset="0"/>
              </a:rPr>
              <a:t>	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You 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should STOP and ask yourself:</a:t>
            </a:r>
          </a:p>
          <a:p>
            <a:pPr marL="0" indent="0">
              <a:buNone/>
            </a:pPr>
            <a:r>
              <a:rPr lang="en-US" sz="2400" dirty="0">
                <a:latin typeface="MV Boli" pitchFamily="2" charset="0"/>
                <a:cs typeface="MV Boli" pitchFamily="2" charset="0"/>
              </a:rPr>
              <a:t>	 </a:t>
            </a:r>
            <a:r>
              <a:rPr lang="en-US" sz="2400" dirty="0" smtClean="0">
                <a:latin typeface="MV Boli" pitchFamily="2" charset="0"/>
                <a:cs typeface="MV Boli" pitchFamily="2" charset="0"/>
              </a:rPr>
              <a:t>       </a:t>
            </a:r>
            <a:r>
              <a:rPr lang="en-US" sz="2900" b="1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“What does this question make me 			wonder about?”</a:t>
            </a:r>
            <a:endParaRPr lang="en-US" sz="2900" b="1" dirty="0" smtClean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rgbClr val="00B050"/>
              </a:solidFill>
              <a:latin typeface="MV Boli" pitchFamily="2" charset="0"/>
              <a:cs typeface="MV Boli" pitchFamily="2" charset="0"/>
            </a:endParaRPr>
          </a:p>
          <a:p>
            <a:pPr marL="0" indent="0">
              <a:buNone/>
            </a:pPr>
            <a:r>
              <a:rPr lang="en-US" sz="2900" dirty="0" smtClean="0">
                <a:solidFill>
                  <a:srgbClr val="00B050"/>
                </a:solidFill>
                <a:latin typeface="MV Boli" pitchFamily="2" charset="0"/>
                <a:cs typeface="MV Boli" pitchFamily="2" charset="0"/>
              </a:rPr>
              <a:t>	</a:t>
            </a:r>
            <a:r>
              <a:rPr lang="en-US" sz="2800" dirty="0" smtClean="0">
                <a:latin typeface="MV Boli" pitchFamily="2" charset="0"/>
                <a:cs typeface="MV Boli" pitchFamily="2" charset="0"/>
              </a:rPr>
              <a:t>The answers will tell you about the conflict and might give you ideas about what will happen later in the story.</a:t>
            </a:r>
            <a:endParaRPr lang="en-US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10800000">
            <a:off x="76200" y="914394"/>
            <a:ext cx="2514600" cy="1905006"/>
          </a:xfrm>
          <a:prstGeom prst="triangle">
            <a:avLst/>
          </a:prstGeom>
          <a:noFill/>
          <a:ln w="349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0" y="1981200"/>
            <a:ext cx="0" cy="182880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05000" y="1981200"/>
            <a:ext cx="0" cy="1828800"/>
          </a:xfrm>
          <a:prstGeom prst="line">
            <a:avLst/>
          </a:prstGeom>
          <a:ln w="349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595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STOP and Notice and Note</vt:lpstr>
      <vt:lpstr>STOP and Notice and Note</vt:lpstr>
      <vt:lpstr>STOP and Notice and Note</vt:lpstr>
      <vt:lpstr>STOP and Notice and Note</vt:lpstr>
      <vt:lpstr>STOP and Notice and Note</vt:lpstr>
      <vt:lpstr>STOP and Notice and Note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2013-01-09T14:38:31Z</dcterms:created>
  <dcterms:modified xsi:type="dcterms:W3CDTF">2013-01-09T14:40:05Z</dcterms:modified>
</cp:coreProperties>
</file>